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97" r:id="rId3"/>
    <p:sldId id="284" r:id="rId4"/>
    <p:sldId id="283" r:id="rId5"/>
    <p:sldId id="285" r:id="rId6"/>
    <p:sldId id="286" r:id="rId7"/>
    <p:sldId id="288" r:id="rId8"/>
    <p:sldId id="293" r:id="rId9"/>
    <p:sldId id="294" r:id="rId10"/>
    <p:sldId id="298" r:id="rId11"/>
    <p:sldId id="299" r:id="rId12"/>
    <p:sldId id="290" r:id="rId13"/>
    <p:sldId id="287" r:id="rId14"/>
    <p:sldId id="300" r:id="rId15"/>
    <p:sldId id="30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27"/>
    <p:restoredTop sz="94643"/>
  </p:normalViewPr>
  <p:slideViewPr>
    <p:cSldViewPr snapToGrid="0" snapToObjects="1">
      <p:cViewPr>
        <p:scale>
          <a:sx n="110" d="100"/>
          <a:sy n="110" d="100"/>
        </p:scale>
        <p:origin x="11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8392A3-4A9B-0C49-9740-3D61813E6DF5}" type="datetimeFigureOut">
              <a:rPr lang="en-US" smtClean="0"/>
              <a:t>5/21/18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4B234-234E-9549-AA2C-E807156892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30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64B234-234E-9549-AA2C-E807156892D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448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ctr" anchorCtr="0"/>
          <a:lstStyle>
            <a:lvl1pPr algn="ctr">
              <a:defRPr sz="6000" baseline="0">
                <a:latin typeface="Gill Sans" charset="0"/>
                <a:ea typeface="Gill Sans" charset="0"/>
                <a:cs typeface="Gill Sans" charset="0"/>
              </a:defRPr>
            </a:lvl1pPr>
          </a:lstStyle>
          <a:p>
            <a:r>
              <a:rPr lang="en-US" dirty="0" smtClean="0"/>
              <a:t>Put the Really Awesome </a:t>
            </a:r>
            <a:br>
              <a:rPr lang="en-US" dirty="0" smtClean="0"/>
            </a:br>
            <a:r>
              <a:rPr lang="en-US" dirty="0" smtClean="0"/>
              <a:t>Title of the Talk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6013" y="3862178"/>
            <a:ext cx="3625516" cy="2326864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Jason Connor, PhD</a:t>
            </a:r>
          </a:p>
          <a:p>
            <a:r>
              <a:rPr lang="en-US" dirty="0" smtClean="0"/>
              <a:t>October 4, 2017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128865"/>
            <a:ext cx="4249978" cy="179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546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70" y="6034309"/>
            <a:ext cx="1659057" cy="70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910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70" y="6034309"/>
            <a:ext cx="1659057" cy="70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41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169" y="75758"/>
            <a:ext cx="11714329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169" y="1551008"/>
            <a:ext cx="11714329" cy="462595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90298" y="6369306"/>
            <a:ext cx="2743200" cy="365125"/>
          </a:xfrm>
        </p:spPr>
        <p:txBody>
          <a:bodyPr/>
          <a:lstStyle/>
          <a:p>
            <a:fld id="{4370DA16-6659-8543-83E3-C2C2D484105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70" y="6034309"/>
            <a:ext cx="1659057" cy="70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85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70" y="6034309"/>
            <a:ext cx="1659057" cy="70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360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70" y="6034309"/>
            <a:ext cx="1659057" cy="70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106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70" y="6034309"/>
            <a:ext cx="1659057" cy="70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174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70" y="6034309"/>
            <a:ext cx="1659057" cy="70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66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70" y="6034309"/>
            <a:ext cx="1659057" cy="70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123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70" y="6034309"/>
            <a:ext cx="1659057" cy="70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483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70" y="6034309"/>
            <a:ext cx="1659057" cy="70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123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0DA16-6659-8543-83E3-C2C2D484105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600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ill Sans" charset="0"/>
          <a:ea typeface="Gill Sans" charset="0"/>
          <a:cs typeface="Gill Sans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tx1"/>
          </a:solidFill>
          <a:latin typeface="Gill Sans" charset="0"/>
          <a:ea typeface="Gill Sans" charset="0"/>
          <a:cs typeface="Gill Sans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Gill Sans" charset="0"/>
          <a:ea typeface="Gill Sans" charset="0"/>
          <a:cs typeface="Gill Sans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Gill Sans" charset="0"/>
          <a:ea typeface="Gill Sans" charset="0"/>
          <a:cs typeface="Gill Sans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Gill Sans" charset="0"/>
          <a:ea typeface="Gill Sans" charset="0"/>
          <a:cs typeface="Gill Sans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Gill Sans" charset="0"/>
          <a:ea typeface="Gill Sans" charset="0"/>
          <a:cs typeface="Gill Sans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9838" y="1146107"/>
            <a:ext cx="11239018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Dynamic Power Priors:</a:t>
            </a:r>
            <a:br>
              <a:rPr lang="en-US" dirty="0" smtClean="0"/>
            </a:br>
            <a:r>
              <a:rPr lang="en-US" dirty="0" smtClean="0"/>
              <a:t>Acceptance by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Regulators, Sponsors, &amp; Clinicians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smtClean="0"/>
              <a:t>and their role in reproducibility problem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0" y="4355182"/>
            <a:ext cx="36255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Gill Sans" charset="0"/>
                <a:ea typeface="Gill Sans" charset="0"/>
                <a:cs typeface="Gill Sans" charset="0"/>
              </a:rPr>
              <a:t>Jason Connor</a:t>
            </a:r>
          </a:p>
          <a:p>
            <a:pPr algn="ctr"/>
            <a:r>
              <a:rPr lang="en-US" sz="3200" dirty="0" smtClean="0">
                <a:latin typeface="Gill Sans" charset="0"/>
                <a:ea typeface="Gill Sans" charset="0"/>
                <a:cs typeface="Gill Sans" charset="0"/>
              </a:rPr>
              <a:t>May 22, 2018</a:t>
            </a:r>
          </a:p>
          <a:p>
            <a:pPr algn="ctr"/>
            <a:r>
              <a:rPr lang="en-US" sz="3200" dirty="0" smtClean="0">
                <a:latin typeface="Gill Sans" charset="0"/>
                <a:ea typeface="Gill Sans" charset="0"/>
                <a:cs typeface="Gill Sans" charset="0"/>
              </a:rPr>
              <a:t>SCT Portland</a:t>
            </a:r>
            <a:endParaRPr lang="en-US" sz="3200" dirty="0">
              <a:latin typeface="Gill Sans" charset="0"/>
              <a:ea typeface="Gill Sans" charset="0"/>
              <a:cs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97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74" y="0"/>
            <a:ext cx="5469297" cy="372413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39" y="3842796"/>
            <a:ext cx="11338859" cy="244000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19169" y="75758"/>
            <a:ext cx="11714329" cy="1325563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Example 1: </a:t>
            </a:r>
            <a:r>
              <a:rPr lang="en-US" sz="4000" dirty="0" smtClean="0"/>
              <a:t>Communicating the Results in Label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9322678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4" y="2646807"/>
            <a:ext cx="8681334" cy="40876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285" y="976450"/>
            <a:ext cx="7076741" cy="24486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170" y="75758"/>
            <a:ext cx="3380558" cy="24243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2: </a:t>
            </a:r>
            <a:r>
              <a:rPr lang="en-US" dirty="0" err="1" smtClean="0"/>
              <a:t>LivaNova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Vegus</a:t>
            </a:r>
            <a:r>
              <a:rPr lang="en-US" dirty="0" smtClean="0"/>
              <a:t> Nerve </a:t>
            </a:r>
            <a:br>
              <a:rPr lang="en-US" dirty="0" smtClean="0"/>
            </a:br>
            <a:r>
              <a:rPr lang="en-US" dirty="0" smtClean="0"/>
              <a:t>Stimulator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416" y="159852"/>
            <a:ext cx="6891082" cy="8947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416" y="964876"/>
            <a:ext cx="6891082" cy="14666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777468" y="4094013"/>
            <a:ext cx="3005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Here the HM attenuates the effect size whereas 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Dynamic Power Prior would down weight the prior data more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8937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169" y="75758"/>
            <a:ext cx="11714329" cy="1325563"/>
          </a:xfrm>
        </p:spPr>
        <p:txBody>
          <a:bodyPr/>
          <a:lstStyle/>
          <a:p>
            <a:r>
              <a:rPr lang="en-US" dirty="0" smtClean="0"/>
              <a:t>Can make sample size adaptive based on amount of borrowing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169" y="1458408"/>
            <a:ext cx="11714329" cy="4625955"/>
          </a:xfrm>
        </p:spPr>
        <p:txBody>
          <a:bodyPr/>
          <a:lstStyle/>
          <a:p>
            <a:r>
              <a:rPr lang="en-US" dirty="0" err="1" smtClean="0"/>
              <a:t>Spectranetics</a:t>
            </a:r>
            <a:r>
              <a:rPr lang="en-US" dirty="0" smtClean="0"/>
              <a:t> had adaptive sample size</a:t>
            </a:r>
          </a:p>
          <a:p>
            <a:pPr lvl="1"/>
            <a:r>
              <a:rPr lang="en-US" dirty="0" smtClean="0"/>
              <a:t>Very natural: End with ~same amount of data, different paths to obtain it</a:t>
            </a:r>
          </a:p>
          <a:p>
            <a:pPr lvl="1"/>
            <a:r>
              <a:rPr lang="en-US" dirty="0" smtClean="0"/>
              <a:t>Prospective data more similar to historical </a:t>
            </a:r>
            <a:r>
              <a:rPr lang="en-US" dirty="0" smtClean="0">
                <a:sym typeface="Wingdings"/>
              </a:rPr>
              <a:t> more borrowing  less new data needed</a:t>
            </a:r>
          </a:p>
          <a:p>
            <a:pPr lvl="1"/>
            <a:r>
              <a:rPr lang="en-US" dirty="0"/>
              <a:t>Prospective data </a:t>
            </a:r>
            <a:r>
              <a:rPr lang="en-US" dirty="0" smtClean="0"/>
              <a:t>less similar </a:t>
            </a:r>
            <a:r>
              <a:rPr lang="en-US" dirty="0"/>
              <a:t>to historical</a:t>
            </a:r>
            <a:r>
              <a:rPr lang="en-US" dirty="0" smtClean="0">
                <a:sym typeface="Wingdings"/>
              </a:rPr>
              <a:t>  less borrowing  more new data needed</a:t>
            </a:r>
          </a:p>
          <a:p>
            <a:endParaRPr lang="en-US" dirty="0" smtClean="0">
              <a:sym typeface="Wingdings"/>
            </a:endParaRPr>
          </a:p>
          <a:p>
            <a:r>
              <a:rPr lang="en-US" dirty="0" smtClean="0">
                <a:sym typeface="Wingdings"/>
              </a:rPr>
              <a:t>Controls may be well understood</a:t>
            </a:r>
          </a:p>
          <a:p>
            <a:pPr lvl="1"/>
            <a:r>
              <a:rPr lang="en-US" dirty="0" smtClean="0">
                <a:sym typeface="Wingdings"/>
              </a:rPr>
              <a:t>Consider 3:1 randomization treatment : control</a:t>
            </a:r>
          </a:p>
          <a:p>
            <a:pPr lvl="2"/>
            <a:r>
              <a:rPr lang="en-US" dirty="0" smtClean="0">
                <a:sym typeface="Wingdings"/>
              </a:rPr>
              <a:t>Borrow heavily from historical controls</a:t>
            </a:r>
          </a:p>
          <a:p>
            <a:pPr lvl="2"/>
            <a:r>
              <a:rPr lang="en-US" dirty="0" smtClean="0">
                <a:sym typeface="Wingdings"/>
              </a:rPr>
              <a:t>More safety data on new treatment</a:t>
            </a:r>
          </a:p>
          <a:p>
            <a:pPr lvl="1"/>
            <a:r>
              <a:rPr lang="en-US" dirty="0" smtClean="0"/>
              <a:t>If controls are dissimilar adaptively change to 2:1 or even 1:1</a:t>
            </a:r>
          </a:p>
          <a:p>
            <a:pPr lvl="2"/>
            <a:r>
              <a:rPr lang="en-US" dirty="0" smtClean="0"/>
              <a:t>Keeps final ‘effective’ information closer to 1:1 for most efficient trial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691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Strengths of the Discount Power Prior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169" y="1319508"/>
            <a:ext cx="11714329" cy="4625955"/>
          </a:xfrm>
        </p:spPr>
        <p:txBody>
          <a:bodyPr/>
          <a:lstStyle/>
          <a:p>
            <a:r>
              <a:rPr lang="en-US" dirty="0" smtClean="0"/>
              <a:t>Easy to compute </a:t>
            </a:r>
            <a:r>
              <a:rPr lang="en-US" sz="1800" dirty="0" smtClean="0"/>
              <a:t>(pretty irrelevant to me)</a:t>
            </a:r>
          </a:p>
          <a:p>
            <a:pPr lvl="1"/>
            <a:r>
              <a:rPr lang="en-US" dirty="0" smtClean="0"/>
              <a:t>Still easier than enrolling more patients</a:t>
            </a:r>
          </a:p>
          <a:p>
            <a:r>
              <a:rPr lang="en-US" dirty="0" smtClean="0"/>
              <a:t>Easy to interpret</a:t>
            </a:r>
          </a:p>
          <a:p>
            <a:r>
              <a:rPr lang="en-US" dirty="0" smtClean="0"/>
              <a:t>Type I error control seems to be better than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Hierarchical models</a:t>
            </a:r>
          </a:p>
          <a:p>
            <a:r>
              <a:rPr lang="en-US" dirty="0" smtClean="0"/>
              <a:t>Increases precision of effect size estimates</a:t>
            </a:r>
          </a:p>
          <a:p>
            <a:pPr lvl="1"/>
            <a:r>
              <a:rPr lang="en-US" dirty="0" smtClean="0"/>
              <a:t>Again back to reproducibility</a:t>
            </a:r>
          </a:p>
          <a:p>
            <a:pPr lvl="1"/>
            <a:r>
              <a:rPr lang="en-US" dirty="0" smtClean="0"/>
              <a:t>Integrates old with new information</a:t>
            </a:r>
          </a:p>
          <a:p>
            <a:pPr lvl="1"/>
            <a:r>
              <a:rPr lang="en-US" dirty="0" smtClean="0"/>
              <a:t>May still overweight new data </a:t>
            </a:r>
          </a:p>
          <a:p>
            <a:pPr lvl="1"/>
            <a:r>
              <a:rPr lang="en-US" dirty="0"/>
              <a:t>W</a:t>
            </a:r>
            <a:r>
              <a:rPr lang="en-US" dirty="0" smtClean="0"/>
              <a:t>ho says the new data is the ‘right’ data?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728" y="1813819"/>
            <a:ext cx="4052874" cy="410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63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Weaknesses of the Discount Power Prior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169" y="1319508"/>
            <a:ext cx="11714329" cy="4625955"/>
          </a:xfrm>
        </p:spPr>
        <p:txBody>
          <a:bodyPr>
            <a:normAutofit/>
          </a:bodyPr>
          <a:lstStyle/>
          <a:p>
            <a:r>
              <a:rPr lang="en-US" dirty="0" smtClean="0"/>
              <a:t>Not 100% Bayesian </a:t>
            </a:r>
            <a:r>
              <a:rPr lang="en-US" sz="1800" dirty="0" smtClean="0"/>
              <a:t>(may be irrelevant </a:t>
            </a:r>
            <a:r>
              <a:rPr lang="en-US" sz="1800" dirty="0"/>
              <a:t>to </a:t>
            </a:r>
            <a:r>
              <a:rPr lang="en-US" sz="1800" dirty="0" smtClean="0"/>
              <a:t>you)</a:t>
            </a:r>
          </a:p>
          <a:p>
            <a:pPr lvl="1"/>
            <a:r>
              <a:rPr lang="en-US" dirty="0" smtClean="0"/>
              <a:t>Bayesians integrate over all uncertainty</a:t>
            </a:r>
          </a:p>
          <a:p>
            <a:pPr lvl="1"/>
            <a:r>
              <a:rPr lang="en-US" dirty="0" smtClean="0"/>
              <a:t>Discount weight is calculated without uncertainty</a:t>
            </a:r>
          </a:p>
          <a:p>
            <a:pPr lvl="1"/>
            <a:r>
              <a:rPr lang="en-US" dirty="0"/>
              <a:t>Used as a fixed power prior (Fixed just not pre-specified</a:t>
            </a:r>
            <a:r>
              <a:rPr lang="en-US" dirty="0" smtClean="0"/>
              <a:t>)</a:t>
            </a:r>
          </a:p>
          <a:p>
            <a:r>
              <a:rPr lang="en-US" dirty="0" smtClean="0"/>
              <a:t>Exchangeability</a:t>
            </a:r>
          </a:p>
          <a:p>
            <a:pPr lvl="1"/>
            <a:r>
              <a:rPr lang="en-US" dirty="0" smtClean="0"/>
              <a:t>Power prior assumes patient-level exchangeability</a:t>
            </a:r>
          </a:p>
          <a:p>
            <a:pPr lvl="1"/>
            <a:r>
              <a:rPr lang="en-US" dirty="0" smtClean="0"/>
              <a:t>Hierarchical models assume study-level exchangeability</a:t>
            </a:r>
          </a:p>
          <a:p>
            <a:r>
              <a:rPr lang="en-US" dirty="0" smtClean="0"/>
              <a:t>Next step: </a:t>
            </a:r>
          </a:p>
          <a:p>
            <a:pPr lvl="1"/>
            <a:r>
              <a:rPr lang="en-US" dirty="0" smtClean="0"/>
              <a:t>Estimate </a:t>
            </a:r>
            <a:r>
              <a:rPr lang="en-US" dirty="0" smtClean="0">
                <a:latin typeface="Symbol" charset="2"/>
                <a:ea typeface="Symbol" charset="2"/>
                <a:cs typeface="Symbol" charset="2"/>
              </a:rPr>
              <a:t>a</a:t>
            </a:r>
            <a:r>
              <a:rPr lang="en-US" baseline="-25000" dirty="0" smtClean="0"/>
              <a:t>0 </a:t>
            </a:r>
            <a:r>
              <a:rPr lang="en-US" dirty="0" smtClean="0"/>
              <a:t>using its own prior, integrate over uncertainty in </a:t>
            </a:r>
            <a:r>
              <a:rPr lang="en-US" dirty="0" smtClean="0">
                <a:latin typeface="Symbol" charset="2"/>
                <a:ea typeface="Symbol" charset="2"/>
                <a:cs typeface="Symbol" charset="2"/>
              </a:rPr>
              <a:t>a</a:t>
            </a:r>
            <a:r>
              <a:rPr lang="en-US" baseline="-25000" dirty="0" smtClean="0"/>
              <a:t>0</a:t>
            </a:r>
          </a:p>
          <a:p>
            <a:pPr lvl="1"/>
            <a:r>
              <a:rPr lang="en-US" dirty="0" smtClean="0"/>
              <a:t>Especially important if used in an adaptive trial, </a:t>
            </a:r>
            <a:r>
              <a:rPr lang="en-US" dirty="0">
                <a:latin typeface="Symbol" charset="2"/>
                <a:ea typeface="Symbol" charset="2"/>
                <a:cs typeface="Symbol" charset="2"/>
              </a:rPr>
              <a:t>a</a:t>
            </a:r>
            <a:r>
              <a:rPr lang="en-US" baseline="-25000" dirty="0"/>
              <a:t>0 </a:t>
            </a:r>
            <a:r>
              <a:rPr lang="en-US" dirty="0" smtClean="0"/>
              <a:t>will change less interim to interim with more predictable stopping rules</a:t>
            </a:r>
            <a:endParaRPr lang="en-US" baseline="-25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952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Bayes, Borrowing, Power Priors,</a:t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dirty="0" smtClean="0"/>
              <a:t>    &amp; the Reproducibility Conundrum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169" y="1446833"/>
            <a:ext cx="11714329" cy="462595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“Don’t throw away the outliers, study them” </a:t>
            </a:r>
            <a:r>
              <a:rPr lang="mr-IN" dirty="0" smtClean="0"/>
              <a:t>–</a:t>
            </a:r>
            <a:r>
              <a:rPr lang="en-US" dirty="0" smtClean="0"/>
              <a:t> Jay </a:t>
            </a:r>
            <a:r>
              <a:rPr lang="en-US" dirty="0" err="1" smtClean="0"/>
              <a:t>Kadane</a:t>
            </a:r>
            <a:endParaRPr lang="en-US" dirty="0" smtClean="0"/>
          </a:p>
          <a:p>
            <a:r>
              <a:rPr lang="en-US" dirty="0" smtClean="0"/>
              <a:t>If two trials are substantially different, what does that tell us about the next trial?  </a:t>
            </a:r>
          </a:p>
          <a:p>
            <a:r>
              <a:rPr lang="en-US" dirty="0" smtClean="0"/>
              <a:t>How does it predict the performance in the clinic?</a:t>
            </a:r>
          </a:p>
          <a:p>
            <a:r>
              <a:rPr lang="en-US" dirty="0" smtClean="0"/>
              <a:t>Why is the most recent one the right one?</a:t>
            </a:r>
          </a:p>
          <a:p>
            <a:r>
              <a:rPr lang="en-US" dirty="0" smtClean="0"/>
              <a:t>Why is the most recent one the more important one?</a:t>
            </a:r>
          </a:p>
          <a:p>
            <a:r>
              <a:rPr lang="en-US" dirty="0" smtClean="0"/>
              <a:t>Is providing more weight to the last trial and increasingly less to the old trial the right solution?</a:t>
            </a:r>
          </a:p>
          <a:p>
            <a:r>
              <a:rPr lang="en-US" dirty="0" smtClean="0"/>
              <a:t>Not a criticism of the dynamic power prior, or any prior</a:t>
            </a:r>
          </a:p>
          <a:p>
            <a:pPr lvl="1"/>
            <a:r>
              <a:rPr lang="en-US" dirty="0"/>
              <a:t>B</a:t>
            </a:r>
            <a:r>
              <a:rPr lang="en-US" dirty="0" smtClean="0"/>
              <a:t>igger philosophical decision making questions</a:t>
            </a:r>
          </a:p>
          <a:p>
            <a:r>
              <a:rPr lang="en-US" dirty="0" smtClean="0"/>
              <a:t>Not a criticism of Bayesian methods</a:t>
            </a:r>
          </a:p>
          <a:p>
            <a:pPr lvl="1"/>
            <a:r>
              <a:rPr lang="en-US" dirty="0" smtClean="0"/>
              <a:t>Data integration and continuous learning not handled </a:t>
            </a:r>
            <a:r>
              <a:rPr lang="en-US" u="sng" dirty="0" smtClean="0"/>
              <a:t>at all</a:t>
            </a:r>
            <a:r>
              <a:rPr lang="en-US" dirty="0" smtClean="0"/>
              <a:t> by frequentist methods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140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Disclosures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Currently independent </a:t>
            </a:r>
            <a:r>
              <a:rPr lang="en-US" dirty="0" err="1" smtClean="0"/>
              <a:t>biostatistical</a:t>
            </a:r>
            <a:r>
              <a:rPr lang="en-US" dirty="0" smtClean="0"/>
              <a:t> consultant</a:t>
            </a:r>
          </a:p>
          <a:p>
            <a:r>
              <a:rPr lang="en-US" dirty="0" smtClean="0"/>
              <a:t>Previously at Berry Consultants LLC</a:t>
            </a:r>
          </a:p>
          <a:p>
            <a:pPr lvl="1"/>
            <a:r>
              <a:rPr lang="en-US" dirty="0" smtClean="0"/>
              <a:t>Former paid consultant for Medtronic, </a:t>
            </a:r>
            <a:r>
              <a:rPr lang="en-US" dirty="0" err="1" smtClean="0"/>
              <a:t>Spectranetics</a:t>
            </a:r>
            <a:r>
              <a:rPr lang="en-US" dirty="0" smtClean="0"/>
              <a:t>, </a:t>
            </a:r>
            <a:r>
              <a:rPr lang="en-US" dirty="0" err="1" smtClean="0"/>
              <a:t>LivaNova</a:t>
            </a:r>
            <a:r>
              <a:rPr lang="en-US" dirty="0" smtClean="0"/>
              <a:t>, and </a:t>
            </a:r>
            <a:r>
              <a:rPr lang="en-US" dirty="0" err="1" smtClean="0"/>
              <a:t>Atritech</a:t>
            </a:r>
            <a:endParaRPr lang="en-US" dirty="0" smtClean="0"/>
          </a:p>
          <a:p>
            <a:r>
              <a:rPr lang="en-US" dirty="0" smtClean="0"/>
              <a:t>No current relationships or stakes in companies mentioned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104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am I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Former Berry Consultant where I designed many Bayesian and adaptive trials</a:t>
            </a:r>
          </a:p>
          <a:p>
            <a:r>
              <a:rPr lang="en-US" dirty="0" smtClean="0"/>
              <a:t>Many using hierarchical models incorporating historical data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Have served on 20+ FDA advisory panels</a:t>
            </a:r>
          </a:p>
          <a:p>
            <a:pPr lvl="1"/>
            <a:r>
              <a:rPr lang="en-US" dirty="0" smtClean="0"/>
              <a:t>4 years on Gastroenterology </a:t>
            </a:r>
            <a:r>
              <a:rPr lang="en-US" dirty="0"/>
              <a:t>&amp; Urology Panel</a:t>
            </a:r>
            <a:endParaRPr lang="en-US" dirty="0" smtClean="0"/>
          </a:p>
          <a:p>
            <a:pPr lvl="1"/>
            <a:r>
              <a:rPr lang="en-US" dirty="0" smtClean="0"/>
              <a:t>4 years on Neurologic Devices Panel</a:t>
            </a:r>
          </a:p>
          <a:p>
            <a:pPr lvl="1"/>
            <a:r>
              <a:rPr lang="en-US" dirty="0" smtClean="0"/>
              <a:t>Pinch hit on many others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21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432FF"/>
                </a:solidFill>
              </a:rPr>
              <a:t>Examples of </a:t>
            </a:r>
            <a:br>
              <a:rPr lang="en-US" dirty="0" smtClean="0">
                <a:solidFill>
                  <a:srgbClr val="0432FF"/>
                </a:solidFill>
              </a:rPr>
            </a:br>
            <a:r>
              <a:rPr lang="en-US" dirty="0" smtClean="0">
                <a:solidFill>
                  <a:srgbClr val="0432FF"/>
                </a:solidFill>
              </a:rPr>
              <a:t> borrowing</a:t>
            </a:r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19169" y="1551008"/>
            <a:ext cx="11714329" cy="4625955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Spectranetics</a:t>
            </a:r>
            <a:endParaRPr lang="en-US" dirty="0"/>
          </a:p>
          <a:p>
            <a:pPr lvl="1"/>
            <a:r>
              <a:rPr lang="en-US" dirty="0" smtClean="0"/>
              <a:t>Arterial stenosis</a:t>
            </a:r>
          </a:p>
          <a:p>
            <a:pPr lvl="1"/>
            <a:r>
              <a:rPr lang="en-US" dirty="0"/>
              <a:t>B</a:t>
            </a:r>
            <a:r>
              <a:rPr lang="en-US" dirty="0" smtClean="0"/>
              <a:t>orrowing from 1-arm EU trial in 2-arm US RCT</a:t>
            </a:r>
          </a:p>
          <a:p>
            <a:r>
              <a:rPr lang="en-US" dirty="0" err="1" smtClean="0"/>
              <a:t>Livanova</a:t>
            </a:r>
            <a:endParaRPr lang="en-US" dirty="0" smtClean="0"/>
          </a:p>
          <a:p>
            <a:pPr lvl="1"/>
            <a:r>
              <a:rPr lang="en-US" dirty="0" smtClean="0"/>
              <a:t>Epilepsy</a:t>
            </a:r>
          </a:p>
          <a:p>
            <a:pPr lvl="1"/>
            <a:r>
              <a:rPr lang="en-US" dirty="0" smtClean="0"/>
              <a:t>B</a:t>
            </a:r>
            <a:r>
              <a:rPr lang="en-US" dirty="0" smtClean="0"/>
              <a:t>orrowing from 4 prior trials, factoring adult/</a:t>
            </a:r>
            <a:r>
              <a:rPr lang="en-US" dirty="0" err="1" smtClean="0"/>
              <a:t>peds</a:t>
            </a:r>
            <a:r>
              <a:rPr lang="en-US" dirty="0" smtClean="0"/>
              <a:t>, in Japanese </a:t>
            </a:r>
            <a:r>
              <a:rPr lang="en-US" dirty="0" err="1" smtClean="0"/>
              <a:t>peds</a:t>
            </a:r>
            <a:r>
              <a:rPr lang="en-US" dirty="0" smtClean="0"/>
              <a:t> trial</a:t>
            </a:r>
          </a:p>
          <a:p>
            <a:pPr lvl="1"/>
            <a:r>
              <a:rPr lang="en-US" dirty="0" smtClean="0"/>
              <a:t>Updated label to include 4-12 year-olds in whom epilepsy meds have failed</a:t>
            </a:r>
          </a:p>
          <a:p>
            <a:r>
              <a:rPr lang="en-US" dirty="0" smtClean="0"/>
              <a:t>Boston Scientific</a:t>
            </a:r>
          </a:p>
          <a:p>
            <a:pPr lvl="1"/>
            <a:r>
              <a:rPr lang="en-US" dirty="0" smtClean="0"/>
              <a:t>Atrial fibrillation</a:t>
            </a:r>
            <a:endParaRPr lang="en-US" dirty="0" smtClean="0"/>
          </a:p>
          <a:p>
            <a:pPr lvl="1"/>
            <a:r>
              <a:rPr lang="en-US" dirty="0" smtClean="0"/>
              <a:t>WATCHMAN device borrowed 50% discounted data from previous trial</a:t>
            </a:r>
          </a:p>
          <a:p>
            <a:r>
              <a:rPr lang="en-US" dirty="0" smtClean="0"/>
              <a:t>Others ongoing / not yet publicly available</a:t>
            </a:r>
            <a:endParaRPr lang="en-US" dirty="0" smtClean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681930" y="75758"/>
            <a:ext cx="843676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Gill Sans" charset="0"/>
                <a:ea typeface="Gill Sans" charset="0"/>
                <a:cs typeface="Gill Sans" charset="0"/>
              </a:defRPr>
            </a:lvl1pPr>
          </a:lstStyle>
          <a:p>
            <a:r>
              <a:rPr lang="en-US" dirty="0" smtClean="0">
                <a:solidFill>
                  <a:srgbClr val="FF0000"/>
                </a:solidFill>
              </a:rPr>
              <a:t>Them</a:t>
            </a:r>
            <a:r>
              <a:rPr lang="en-US" smtClean="0">
                <a:solidFill>
                  <a:srgbClr val="FF0000"/>
                </a:solidFill>
              </a:rPr>
              <a:t>: “</a:t>
            </a:r>
            <a:r>
              <a:rPr lang="en-US" dirty="0" smtClean="0">
                <a:solidFill>
                  <a:srgbClr val="FF0000"/>
                </a:solidFill>
              </a:rPr>
              <a:t>FDA will never go for that!” 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Me</a:t>
            </a:r>
            <a:r>
              <a:rPr lang="en-US" smtClean="0">
                <a:solidFill>
                  <a:srgbClr val="FF0000"/>
                </a:solidFill>
              </a:rPr>
              <a:t>:     “</a:t>
            </a:r>
            <a:r>
              <a:rPr lang="en-US" dirty="0" smtClean="0">
                <a:solidFill>
                  <a:srgbClr val="FF0000"/>
                </a:solidFill>
              </a:rPr>
              <a:t>Well, they have.”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084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Directly relevant to reproducibility of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 belief (sometimes in some people) that latest trial is the best evidence</a:t>
            </a:r>
          </a:p>
          <a:p>
            <a:pPr lvl="1"/>
            <a:r>
              <a:rPr lang="en-US" dirty="0" smtClean="0"/>
              <a:t>Certainly in terms of the media</a:t>
            </a:r>
          </a:p>
          <a:p>
            <a:pPr lvl="1"/>
            <a:r>
              <a:rPr lang="en-US" dirty="0" smtClean="0"/>
              <a:t>Also human nature to weigh the recent past too much</a:t>
            </a:r>
          </a:p>
          <a:p>
            <a:r>
              <a:rPr lang="en-US" dirty="0" smtClean="0"/>
              <a:t>Real world is decision making based on accumulation of data</a:t>
            </a:r>
          </a:p>
          <a:p>
            <a:r>
              <a:rPr lang="en-US" dirty="0" smtClean="0"/>
              <a:t>How to incorporate new information?</a:t>
            </a:r>
          </a:p>
          <a:p>
            <a:pPr lvl="1"/>
            <a:r>
              <a:rPr lang="en-US" dirty="0" smtClean="0"/>
              <a:t>Power prior allows this to be done systematically, reproducibly, and prospectively</a:t>
            </a:r>
          </a:p>
          <a:p>
            <a:r>
              <a:rPr lang="en-US" dirty="0" smtClean="0"/>
              <a:t>How to weigh new vs. old information	</a:t>
            </a:r>
          </a:p>
          <a:p>
            <a:pPr lvl="1"/>
            <a:r>
              <a:rPr lang="en-US" dirty="0" smtClean="0"/>
              <a:t>Due to time, due to quality, due to reliability, due to new Gen-devices</a:t>
            </a:r>
          </a:p>
          <a:p>
            <a:pPr lvl="1"/>
            <a:r>
              <a:rPr lang="en-US" dirty="0" smtClean="0"/>
              <a:t>Let data speak for itself and put a weight on the power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225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Communicating the influence of historical data on clinical trial designs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19169" y="1551008"/>
            <a:ext cx="11714329" cy="4625955"/>
          </a:xfrm>
        </p:spPr>
        <p:txBody>
          <a:bodyPr>
            <a:normAutofit/>
          </a:bodyPr>
          <a:lstStyle/>
          <a:p>
            <a:r>
              <a:rPr lang="en-US" dirty="0" smtClean="0"/>
              <a:t>2 examples in design stage </a:t>
            </a:r>
            <a:r>
              <a:rPr lang="mr-IN" dirty="0" smtClean="0"/>
              <a:t>–</a:t>
            </a:r>
            <a:r>
              <a:rPr lang="en-US" dirty="0" smtClean="0"/>
              <a:t> communication to FDA &amp; design team</a:t>
            </a:r>
          </a:p>
          <a:p>
            <a:r>
              <a:rPr lang="en-US" dirty="0" smtClean="0"/>
              <a:t>2 examples in FDA label </a:t>
            </a:r>
            <a:r>
              <a:rPr lang="mr-IN" dirty="0" smtClean="0"/>
              <a:t>–</a:t>
            </a:r>
            <a:r>
              <a:rPr lang="en-US" dirty="0" smtClean="0"/>
              <a:t> communication to clinicians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21588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1: </a:t>
            </a:r>
            <a:r>
              <a:rPr lang="en-US" sz="4000" dirty="0" smtClean="0"/>
              <a:t>Communicating the Influence of the Prior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3776" y="762000"/>
            <a:ext cx="7499772" cy="5607306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19169" y="1551008"/>
            <a:ext cx="4444607" cy="4625955"/>
          </a:xfrm>
        </p:spPr>
        <p:txBody>
          <a:bodyPr>
            <a:normAutofit/>
          </a:bodyPr>
          <a:lstStyle/>
          <a:p>
            <a:r>
              <a:rPr lang="en-US" dirty="0" err="1" smtClean="0"/>
              <a:t>Spectranetics</a:t>
            </a:r>
            <a:endParaRPr lang="en-US" dirty="0" smtClean="0"/>
          </a:p>
          <a:p>
            <a:r>
              <a:rPr lang="en-US" dirty="0" smtClean="0"/>
              <a:t>1-arm EU trial </a:t>
            </a:r>
          </a:p>
          <a:p>
            <a:r>
              <a:rPr lang="en-US" dirty="0" smtClean="0"/>
              <a:t>Efficacy = 63/80=79%</a:t>
            </a:r>
          </a:p>
          <a:p>
            <a:r>
              <a:rPr lang="en-US" dirty="0" smtClean="0"/>
              <a:t>Showed point estimate and 95% CI width using</a:t>
            </a:r>
          </a:p>
          <a:p>
            <a:pPr lvl="1"/>
            <a:r>
              <a:rPr lang="en-US" dirty="0" smtClean="0"/>
              <a:t>Chosen prior weight</a:t>
            </a:r>
          </a:p>
          <a:p>
            <a:pPr lvl="1"/>
            <a:r>
              <a:rPr lang="en-US" dirty="0" smtClean="0"/>
              <a:t>Larger &amp; smaller options</a:t>
            </a:r>
          </a:p>
          <a:p>
            <a:pPr lvl="1"/>
            <a:r>
              <a:rPr lang="en-US" dirty="0" smtClean="0"/>
              <a:t>No borrowing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84139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170" y="1423683"/>
            <a:ext cx="3959292" cy="4625955"/>
          </a:xfrm>
        </p:spPr>
        <p:txBody>
          <a:bodyPr>
            <a:normAutofit/>
          </a:bodyPr>
          <a:lstStyle/>
          <a:p>
            <a:r>
              <a:rPr lang="en-US" dirty="0" smtClean="0"/>
              <a:t>Previous trial was close but not significant</a:t>
            </a:r>
          </a:p>
          <a:p>
            <a:r>
              <a:rPr lang="en-US" dirty="0" smtClean="0"/>
              <a:t>New Trial N=90 vs. 90</a:t>
            </a:r>
          </a:p>
          <a:p>
            <a:r>
              <a:rPr lang="en-US" dirty="0" smtClean="0"/>
              <a:t>For observed control rate of 13%, show estimate &amp; CI vs. range of observed treatment rates</a:t>
            </a:r>
          </a:p>
          <a:p>
            <a:pPr lvl="1"/>
            <a:r>
              <a:rPr lang="en-US" dirty="0" smtClean="0"/>
              <a:t>Stand alone RED</a:t>
            </a:r>
          </a:p>
          <a:p>
            <a:pPr lvl="1"/>
            <a:r>
              <a:rPr lang="en-US" dirty="0" smtClean="0"/>
              <a:t>Bayesian HM Blue</a:t>
            </a:r>
          </a:p>
          <a:p>
            <a:pPr lvl="1"/>
            <a:r>
              <a:rPr lang="en-US" dirty="0" smtClean="0"/>
              <a:t>Pooled data Gray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462" y="1503618"/>
            <a:ext cx="7800975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9169" y="75758"/>
            <a:ext cx="11714329" cy="1325563"/>
          </a:xfrm>
        </p:spPr>
        <p:txBody>
          <a:bodyPr/>
          <a:lstStyle/>
          <a:p>
            <a:r>
              <a:rPr lang="en-US" dirty="0" smtClean="0"/>
              <a:t>Example 2: </a:t>
            </a:r>
            <a:r>
              <a:rPr lang="en-US" sz="4000" dirty="0" smtClean="0"/>
              <a:t>Communicating the Influence of the Prior</a:t>
            </a:r>
            <a:endParaRPr lang="en-US" sz="40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659048"/>
              </p:ext>
            </p:extLst>
          </p:nvPr>
        </p:nvGraphicFramePr>
        <p:xfrm>
          <a:off x="4662715" y="1362701"/>
          <a:ext cx="7529285" cy="1397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29285"/>
              </a:tblGrid>
              <a:tr h="97182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US" sz="11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13% OBSERVED</a:t>
                      </a:r>
                      <a:r>
                        <a:rPr lang="en-US" sz="1100" b="1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CONTROL RATE</a:t>
                      </a:r>
                      <a:endParaRPr lang="en-US" sz="11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71" marR="517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690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606" y="1258526"/>
            <a:ext cx="7614831" cy="5297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0DA16-6659-8543-83E3-C2C2D484105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9169" y="75758"/>
            <a:ext cx="11714329" cy="1325563"/>
          </a:xfrm>
        </p:spPr>
        <p:txBody>
          <a:bodyPr/>
          <a:lstStyle/>
          <a:p>
            <a:r>
              <a:rPr lang="en-US" dirty="0" smtClean="0"/>
              <a:t>Example 2: </a:t>
            </a:r>
            <a:r>
              <a:rPr lang="en-US" sz="4000" dirty="0" smtClean="0"/>
              <a:t>Communicating the Influence of the Prior</a:t>
            </a:r>
            <a:endParaRPr lang="en-US" sz="40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659048"/>
              </p:ext>
            </p:extLst>
          </p:nvPr>
        </p:nvGraphicFramePr>
        <p:xfrm>
          <a:off x="4662715" y="1362701"/>
          <a:ext cx="7529285" cy="1397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29285"/>
              </a:tblGrid>
              <a:tr h="97182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en-US" sz="11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13% OBSERVED</a:t>
                      </a:r>
                      <a:r>
                        <a:rPr lang="en-US" sz="1100" b="1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CONTROL RATE</a:t>
                      </a:r>
                      <a:endParaRPr lang="en-US" sz="11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71" marR="5171" marT="0" marB="0"/>
                </a:tc>
              </a:tr>
            </a:tbl>
          </a:graphicData>
        </a:graphic>
      </p:graphicFrame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219170" y="1423683"/>
            <a:ext cx="3959292" cy="4625955"/>
          </a:xfrm>
        </p:spPr>
        <p:txBody>
          <a:bodyPr>
            <a:normAutofit/>
          </a:bodyPr>
          <a:lstStyle/>
          <a:p>
            <a:r>
              <a:rPr lang="en-US" dirty="0" smtClean="0"/>
              <a:t>Previous trial was close but not significant</a:t>
            </a:r>
          </a:p>
          <a:p>
            <a:r>
              <a:rPr lang="en-US" dirty="0" smtClean="0"/>
              <a:t>Only 4 out of 90 outcomes (for control 12/90=13%) does prior change the inference</a:t>
            </a:r>
          </a:p>
          <a:p>
            <a:r>
              <a:rPr lang="en-US" dirty="0" smtClean="0"/>
              <a:t>These were relatively likely outcomes</a:t>
            </a:r>
          </a:p>
          <a:p>
            <a:r>
              <a:rPr lang="en-US" dirty="0" smtClean="0"/>
              <a:t>Increased Power by 10% &amp; Type I error ~5%</a:t>
            </a:r>
          </a:p>
          <a:p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9451516" y="1891460"/>
            <a:ext cx="1896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 </a:t>
            </a:r>
            <a:r>
              <a:rPr lang="en-US" smtClean="0"/>
              <a:t>borrowing:</a:t>
            </a:r>
          </a:p>
          <a:p>
            <a:r>
              <a:rPr lang="en-US" dirty="0" smtClean="0"/>
              <a:t>Need 26+ success </a:t>
            </a:r>
          </a:p>
          <a:p>
            <a:r>
              <a:rPr lang="en-US" dirty="0" smtClean="0"/>
              <a:t>for ‘significance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763541" y="4844932"/>
            <a:ext cx="373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Hierarchical borrowing:</a:t>
            </a:r>
          </a:p>
          <a:p>
            <a:r>
              <a:rPr lang="en-US" dirty="0" smtClean="0"/>
              <a:t>Need 22+ success for ‘significance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242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6964</TotalTime>
  <Words>823</Words>
  <Application>Microsoft Macintosh PowerPoint</Application>
  <PresentationFormat>Widescreen</PresentationFormat>
  <Paragraphs>135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Calibri</vt:lpstr>
      <vt:lpstr>Gill Sans</vt:lpstr>
      <vt:lpstr>Symbol</vt:lpstr>
      <vt:lpstr>Times New Roman</vt:lpstr>
      <vt:lpstr>Wingdings</vt:lpstr>
      <vt:lpstr>Arial</vt:lpstr>
      <vt:lpstr>Office Theme</vt:lpstr>
      <vt:lpstr>Dynamic Power Priors: Acceptance by  Regulators, Sponsors, &amp; Clinicians and their role in reproducibility problem </vt:lpstr>
      <vt:lpstr>Disclosures</vt:lpstr>
      <vt:lpstr>Why am I here</vt:lpstr>
      <vt:lpstr>Examples of   borrowing</vt:lpstr>
      <vt:lpstr>Directly relevant to reproducibility of research</vt:lpstr>
      <vt:lpstr>Communicating the influence of historical data on clinical trial designs</vt:lpstr>
      <vt:lpstr>Example 1: Communicating the Influence of the Prior</vt:lpstr>
      <vt:lpstr>Example 2: Communicating the Influence of the Prior</vt:lpstr>
      <vt:lpstr>Example 2: Communicating the Influence of the Prior</vt:lpstr>
      <vt:lpstr>Example 1: Communicating the Results in Label</vt:lpstr>
      <vt:lpstr>Example 2: LivaNova Vegus Nerve  Stimulator</vt:lpstr>
      <vt:lpstr>Can make sample size adaptive based on amount of borrowing</vt:lpstr>
      <vt:lpstr>Strengths of the Discount Power Prior</vt:lpstr>
      <vt:lpstr>Weaknesses of the Discount Power Prior</vt:lpstr>
      <vt:lpstr>Bayes, Borrowing, Power Priors,      &amp; the Reproducibility Conundrum</vt:lpstr>
    </vt:vector>
  </TitlesOfParts>
  <Company/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Connor</dc:creator>
  <cp:lastModifiedBy>Jason Connor</cp:lastModifiedBy>
  <cp:revision>604</cp:revision>
  <dcterms:created xsi:type="dcterms:W3CDTF">2017-10-02T15:31:30Z</dcterms:created>
  <dcterms:modified xsi:type="dcterms:W3CDTF">2018-05-22T01:29:46Z</dcterms:modified>
</cp:coreProperties>
</file>